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86" r:id="rId3"/>
    <p:sldId id="257" r:id="rId4"/>
    <p:sldId id="283" r:id="rId5"/>
    <p:sldId id="277" r:id="rId6"/>
    <p:sldId id="278" r:id="rId7"/>
    <p:sldId id="279" r:id="rId8"/>
    <p:sldId id="280" r:id="rId9"/>
    <p:sldId id="281" r:id="rId10"/>
    <p:sldId id="282" r:id="rId11"/>
    <p:sldId id="284" r:id="rId12"/>
    <p:sldId id="285" r:id="rId13"/>
    <p:sldId id="287" r:id="rId14"/>
  </p:sldIdLst>
  <p:sldSz cx="12188825"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p:cViewPr varScale="1">
        <p:scale>
          <a:sx n="115" d="100"/>
          <a:sy n="115" d="100"/>
        </p:scale>
        <p:origin x="512" y="184"/>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55" d="100"/>
          <a:sy n="55" d="100"/>
        </p:scale>
        <p:origin x="3072" y="8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BA5A207F-0F91-42F2-96D0-049C6003623B}" type="datetimeFigureOut">
              <a:rPr lang="da-DK"/>
              <a:t>17.02.2020</a:t>
            </a:fld>
            <a:endParaRPr/>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9C567D4A-04CB-4EDF-8FB1-342A02FC8EC5}" type="slidenum">
              <a:rPr/>
              <a:t>‹nr.›</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48CC13F5-F2B1-464B-BE8F-27ABFBD2FBDE}" type="datetimeFigureOut">
              <a:rPr lang="da-DK"/>
              <a:t>17.02.2020</a:t>
            </a:fld>
            <a:endParaRPr/>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2E61351F-DBB1-4664-ADA9-83BC7CB8848D}" type="slidenum">
              <a:rPr/>
              <a:t>‹nr.›</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a:p>
        </p:txBody>
      </p:sp>
      <p:sp>
        <p:nvSpPr>
          <p:cNvPr id="7" name="Titel 6"/>
          <p:cNvSpPr>
            <a:spLocks noGrp="1"/>
          </p:cNvSpPr>
          <p:nvPr>
            <p:ph type="title"/>
          </p:nvPr>
        </p:nvSpPr>
        <p:spPr/>
        <p:txBody>
          <a:bodyPr/>
          <a:lstStyle/>
          <a:p>
            <a:r>
              <a:rPr lang="da-DK"/>
              <a:t>Klik for at redigere i master</a:t>
            </a:r>
          </a:p>
        </p:txBody>
      </p:sp>
      <p:sp>
        <p:nvSpPr>
          <p:cNvPr id="8" name="Pladsholder til dato 7"/>
          <p:cNvSpPr>
            <a:spLocks noGrp="1"/>
          </p:cNvSpPr>
          <p:nvPr>
            <p:ph type="dt" sz="half" idx="10"/>
          </p:nvPr>
        </p:nvSpPr>
        <p:spPr/>
        <p:txBody>
          <a:bodyPr/>
          <a:lstStyle/>
          <a:p>
            <a:fld id="{3CD9712D-992A-4AB1-A5C2-575F75921AA2}" type="datetimeFigureOut">
              <a:rPr lang="da-DK" smtClean="0"/>
              <a:pPr/>
              <a:t>17.02.2020</a:t>
            </a:fld>
            <a:endParaRPr lang="da-DK"/>
          </a:p>
        </p:txBody>
      </p:sp>
      <p:sp>
        <p:nvSpPr>
          <p:cNvPr id="9" name="Pladsholder til sidefod 8"/>
          <p:cNvSpPr>
            <a:spLocks noGrp="1"/>
          </p:cNvSpPr>
          <p:nvPr>
            <p:ph type="ftr" sz="quarter" idx="11"/>
          </p:nvPr>
        </p:nvSpPr>
        <p:spPr/>
        <p:txBody>
          <a:bodyPr/>
          <a:lstStyle/>
          <a:p>
            <a:endParaRPr lang="da-DK"/>
          </a:p>
        </p:txBody>
      </p:sp>
      <p:sp>
        <p:nvSpPr>
          <p:cNvPr id="10" name="Pladsholder til slidenummer 9"/>
          <p:cNvSpPr>
            <a:spLocks noGrp="1"/>
          </p:cNvSpPr>
          <p:nvPr>
            <p:ph type="sldNum" sz="quarter" idx="12"/>
          </p:nvPr>
        </p:nvSpPr>
        <p:spPr/>
        <p:txBody>
          <a:bodyPr/>
          <a:lstStyle/>
          <a:p>
            <a:fld id="{81FEFA0A-2F20-4B60-98C6-5FFDA469AA1C}" type="slidenum">
              <a:rPr lang="da-DK" smtClean="0"/>
              <a:pPr/>
              <a:t>‹nr.›</a:t>
            </a:fld>
            <a:endParaRPr lang="da-DK"/>
          </a:p>
        </p:txBody>
      </p:sp>
      <p:sp>
        <p:nvSpPr>
          <p:cNvPr id="12" name="Pladsholder til indhold 11"/>
          <p:cNvSpPr>
            <a:spLocks noGrp="1"/>
          </p:cNvSpPr>
          <p:nvPr>
            <p:ph sz="quarter" idx="13"/>
          </p:nvPr>
        </p:nvSpPr>
        <p:spPr>
          <a:xfrm>
            <a:off x="1125538" y="1700213"/>
            <a:ext cx="914400" cy="9144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a:p>
        </p:txBody>
      </p:sp>
      <p:sp>
        <p:nvSpPr>
          <p:cNvPr id="4" name="Date Placeholder 3"/>
          <p:cNvSpPr>
            <a:spLocks noGrp="1"/>
          </p:cNvSpPr>
          <p:nvPr>
            <p:ph type="dt" sz="half" idx="10"/>
          </p:nvPr>
        </p:nvSpPr>
        <p:spPr/>
        <p:txBody>
          <a:bodyPr/>
          <a:lstStyle/>
          <a:p>
            <a:fld id="{3CD9712D-992A-4AB1-A5C2-575F75921AA2}" type="datetimeFigureOut">
              <a:rPr lang="da-DK"/>
              <a:t>17.02.2020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‹nr.›</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da-DK"/>
              <a:t>Klik for at redigere i master</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a:p>
        </p:txBody>
      </p:sp>
      <p:sp>
        <p:nvSpPr>
          <p:cNvPr id="4" name="Date Placeholder 3"/>
          <p:cNvSpPr>
            <a:spLocks noGrp="1"/>
          </p:cNvSpPr>
          <p:nvPr>
            <p:ph type="dt" sz="half" idx="10"/>
          </p:nvPr>
        </p:nvSpPr>
        <p:spPr/>
        <p:txBody>
          <a:bodyPr/>
          <a:lstStyle/>
          <a:p>
            <a:fld id="{3CD9712D-992A-4AB1-A5C2-575F75921AA2}" type="datetimeFigureOut">
              <a:rPr lang="da-DK"/>
              <a:t>17.02.2020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‹nr.›</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3" y="381000"/>
            <a:ext cx="9601200" cy="887760"/>
          </a:xfrm>
        </p:spPr>
        <p:txBody>
          <a:bodyPr>
            <a:normAutofit/>
          </a:bodyPr>
          <a:lstStyle>
            <a:lvl1pPr algn="ctr">
              <a:defRPr sz="4800">
                <a:latin typeface="AR BLANCA" panose="02000000000000000000" pitchFamily="2" charset="0"/>
              </a:defRPr>
            </a:lvl1pPr>
          </a:lstStyle>
          <a:p>
            <a:r>
              <a:rPr lang="da-DK" dirty="0"/>
              <a:t>Gode muskler giver livskvalitet</a:t>
            </a:r>
            <a:endParaRPr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endParaRPr dirty="0"/>
          </a:p>
        </p:txBody>
      </p:sp>
      <p:sp>
        <p:nvSpPr>
          <p:cNvPr id="5" name="Footer Placeholder 4"/>
          <p:cNvSpPr>
            <a:spLocks noGrp="1"/>
          </p:cNvSpPr>
          <p:nvPr>
            <p:ph type="ftr" sz="quarter" idx="11"/>
          </p:nvPr>
        </p:nvSpPr>
        <p:spPr>
          <a:xfrm>
            <a:off x="4510236" y="6264275"/>
            <a:ext cx="5732003" cy="365125"/>
          </a:xfrm>
        </p:spPr>
        <p:txBody>
          <a:bodyPr/>
          <a:lstStyle>
            <a:lvl1pPr>
              <a:defRPr sz="1600">
                <a:latin typeface="AR BLANCA" panose="02000000000000000000" pitchFamily="2" charset="0"/>
              </a:defRPr>
            </a:lvl1pPr>
          </a:lstStyle>
          <a:p>
            <a:r>
              <a:rPr lang="da-DK" dirty="0" err="1"/>
              <a:t>Grizzly</a:t>
            </a:r>
            <a:r>
              <a:rPr lang="da-DK" dirty="0"/>
              <a:t> </a:t>
            </a:r>
            <a:r>
              <a:rPr lang="da-DK" dirty="0" err="1"/>
              <a:t>Dream</a:t>
            </a:r>
            <a:r>
              <a:rPr lang="da-DK" dirty="0"/>
              <a:t> – Din Hundemassør / ved Anette Englykke</a:t>
            </a:r>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908" y="5589240"/>
            <a:ext cx="1509648" cy="1132236"/>
          </a:xfrm>
          <a:prstGeom prst="rect">
            <a:avLst/>
          </a:prstGeom>
        </p:spPr>
      </p:pic>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da-DK"/>
              <a:t>Klik for at redigere i master</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3CD9712D-992A-4AB1-A5C2-575F75921AA2}" type="datetimeFigureOut">
              <a:rPr lang="da-DK"/>
              <a:t>17.02.2020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‹nr.›</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a:p>
        </p:txBody>
      </p:sp>
      <p:sp>
        <p:nvSpPr>
          <p:cNvPr id="5" name="Date Placeholder 4"/>
          <p:cNvSpPr>
            <a:spLocks noGrp="1"/>
          </p:cNvSpPr>
          <p:nvPr>
            <p:ph type="dt" sz="half" idx="10"/>
          </p:nvPr>
        </p:nvSpPr>
        <p:spPr/>
        <p:txBody>
          <a:bodyPr/>
          <a:lstStyle/>
          <a:p>
            <a:fld id="{3CD9712D-992A-4AB1-A5C2-575F75921AA2}" type="datetimeFigureOut">
              <a:rPr lang="da-DK"/>
              <a:t>17.02.2020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‹nr.›</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143000"/>
          </a:xfrm>
        </p:spPr>
        <p:txBody>
          <a:bodyPr/>
          <a:lstStyle>
            <a:lvl1pPr>
              <a:defRPr/>
            </a:lvl1pPr>
          </a:lstStyle>
          <a:p>
            <a:r>
              <a:rPr lang="da-DK"/>
              <a:t>Klik for at redigere i master</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a:p>
        </p:txBody>
      </p:sp>
      <p:sp>
        <p:nvSpPr>
          <p:cNvPr id="7" name="Date Placeholder 6"/>
          <p:cNvSpPr>
            <a:spLocks noGrp="1"/>
          </p:cNvSpPr>
          <p:nvPr>
            <p:ph type="dt" sz="half" idx="10"/>
          </p:nvPr>
        </p:nvSpPr>
        <p:spPr/>
        <p:txBody>
          <a:bodyPr/>
          <a:lstStyle/>
          <a:p>
            <a:fld id="{3CD9712D-992A-4AB1-A5C2-575F75921AA2}" type="datetimeFigureOut">
              <a:rPr lang="da-DK"/>
              <a:t>17.02.2020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t>‹nr.›</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a:p>
        </p:txBody>
      </p:sp>
      <p:sp>
        <p:nvSpPr>
          <p:cNvPr id="3" name="Date Placeholder 2"/>
          <p:cNvSpPr>
            <a:spLocks noGrp="1"/>
          </p:cNvSpPr>
          <p:nvPr>
            <p:ph type="dt" sz="half" idx="10"/>
          </p:nvPr>
        </p:nvSpPr>
        <p:spPr/>
        <p:txBody>
          <a:bodyPr/>
          <a:lstStyle/>
          <a:p>
            <a:fld id="{3CD9712D-992A-4AB1-A5C2-575F75921AA2}" type="datetimeFigureOut">
              <a:rPr lang="da-DK"/>
              <a:t>17.02.2020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t>‹nr.›</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da-DK"/>
              <a:t>17.02.2020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t>‹nr.›</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da-DK"/>
              <a:t>Klik for at redigere i master</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Date Placeholder 4"/>
          <p:cNvSpPr>
            <a:spLocks noGrp="1"/>
          </p:cNvSpPr>
          <p:nvPr>
            <p:ph type="dt" sz="half" idx="10"/>
          </p:nvPr>
        </p:nvSpPr>
        <p:spPr/>
        <p:txBody>
          <a:bodyPr/>
          <a:lstStyle/>
          <a:p>
            <a:fld id="{3CD9712D-992A-4AB1-A5C2-575F75921AA2}" type="datetimeFigureOut">
              <a:rPr lang="da-DK"/>
              <a:t>17.02.2020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‹nr.›</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da-DK"/>
              <a:t>Klik for at redigere i master</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da-DK"/>
              <a:t>Klik for at redigere i master</a:t>
            </a:r>
            <a:endParaRPr/>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da-DK"/>
              <a:pPr/>
              <a:t>17.02.2020</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‹nr.›</a:t>
            </a:fld>
            <a:endParaRP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grizzly-dream.dk/"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in95eqS6qU"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Zea%20Muskel%20&#248;velser.m2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5980" y="6309320"/>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892" y="5506279"/>
            <a:ext cx="1625600" cy="1219200"/>
          </a:xfrm>
          <a:prstGeom prst="rect">
            <a:avLst/>
          </a:prstGeom>
        </p:spPr>
      </p:pic>
      <p:sp>
        <p:nvSpPr>
          <p:cNvPr id="6" name="Rektangel 5"/>
          <p:cNvSpPr/>
          <p:nvPr/>
        </p:nvSpPr>
        <p:spPr>
          <a:xfrm>
            <a:off x="477788" y="44624"/>
            <a:ext cx="10657184" cy="830997"/>
          </a:xfrm>
          <a:prstGeom prst="rect">
            <a:avLst/>
          </a:prstGeom>
        </p:spPr>
        <p:txBody>
          <a:bodyPr wrap="square">
            <a:spAutoFit/>
          </a:bodyPr>
          <a:lstStyle/>
          <a:p>
            <a:r>
              <a:rPr lang="da-DK" sz="4800" dirty="0">
                <a:solidFill>
                  <a:srgbClr val="164B4F"/>
                </a:solidFill>
                <a:latin typeface="AR BLANCA" panose="02000000000000000000" pitchFamily="2" charset="0"/>
              </a:rPr>
              <a:t>Gode muskler giver livskvalitet</a:t>
            </a:r>
            <a:endParaRPr lang="da-DK" sz="4800" dirty="0"/>
          </a:p>
        </p:txBody>
      </p:sp>
      <p:sp>
        <p:nvSpPr>
          <p:cNvPr id="8" name="Tekstfelt 7"/>
          <p:cNvSpPr txBox="1"/>
          <p:nvPr/>
        </p:nvSpPr>
        <p:spPr>
          <a:xfrm>
            <a:off x="549796" y="1353524"/>
            <a:ext cx="4104456" cy="4773614"/>
          </a:xfrm>
          <a:prstGeom prst="rect">
            <a:avLst/>
          </a:prstGeom>
          <a:noFill/>
        </p:spPr>
        <p:txBody>
          <a:bodyPr wrap="square" rtlCol="0">
            <a:spAutoFit/>
          </a:bodyPr>
          <a:lstStyle/>
          <a:p>
            <a:pPr>
              <a:lnSpc>
                <a:spcPct val="90000"/>
              </a:lnSpc>
            </a:pPr>
            <a:r>
              <a:rPr lang="da-DK" sz="3200" dirty="0">
                <a:latin typeface="AR BLANCA" panose="02000000000000000000" pitchFamily="2" charset="0"/>
              </a:rPr>
              <a:t>En glad hund er en sund hund</a:t>
            </a:r>
          </a:p>
          <a:p>
            <a:pPr>
              <a:lnSpc>
                <a:spcPct val="90000"/>
              </a:lnSpc>
            </a:pPr>
            <a:r>
              <a:rPr lang="da-DK" sz="3200" dirty="0">
                <a:latin typeface="AR BLANCA" panose="02000000000000000000" pitchFamily="2" charset="0"/>
              </a:rPr>
              <a:t>Det er let nok med en </a:t>
            </a:r>
            <a:r>
              <a:rPr lang="da-DK" sz="3200" dirty="0" err="1">
                <a:latin typeface="AR BLANCA" panose="02000000000000000000" pitchFamily="2" charset="0"/>
              </a:rPr>
              <a:t>unghund</a:t>
            </a:r>
            <a:endParaRPr lang="da-DK" sz="3200" dirty="0">
              <a:latin typeface="AR BLANCA" panose="02000000000000000000" pitchFamily="2" charset="0"/>
            </a:endParaRPr>
          </a:p>
          <a:p>
            <a:pPr>
              <a:lnSpc>
                <a:spcPct val="90000"/>
              </a:lnSpc>
            </a:pPr>
            <a:endParaRPr lang="da-DK" sz="3200" dirty="0">
              <a:latin typeface="AR BLANCA" panose="02000000000000000000" pitchFamily="2" charset="0"/>
            </a:endParaRPr>
          </a:p>
          <a:p>
            <a:pPr>
              <a:lnSpc>
                <a:spcPct val="90000"/>
              </a:lnSpc>
            </a:pPr>
            <a:r>
              <a:rPr lang="da-DK" sz="3200" dirty="0">
                <a:latin typeface="AR BLANCA" panose="02000000000000000000" pitchFamily="2" charset="0"/>
              </a:rPr>
              <a:t>Den ældre hund kræver dog nogen mere opmærksomhed, for at opretholde en fornuftig muskelmasse</a:t>
            </a:r>
          </a:p>
          <a:p>
            <a:pPr>
              <a:lnSpc>
                <a:spcPct val="90000"/>
              </a:lnSpc>
            </a:pPr>
            <a:endParaRPr lang="da-DK" dirty="0"/>
          </a:p>
        </p:txBody>
      </p:sp>
      <p:pic>
        <p:nvPicPr>
          <p:cNvPr id="9" name="Bille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611" y="1058776"/>
            <a:ext cx="5464555" cy="4098416"/>
          </a:xfrm>
          <a:prstGeom prst="rect">
            <a:avLst/>
          </a:prstGeom>
        </p:spPr>
      </p:pic>
    </p:spTree>
    <p:extLst>
      <p:ext uri="{BB962C8B-B14F-4D97-AF65-F5344CB8AC3E}">
        <p14:creationId xmlns:p14="http://schemas.microsoft.com/office/powerpoint/2010/main" val="242640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5980" y="6309320"/>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892" y="5506279"/>
            <a:ext cx="1625600" cy="1219200"/>
          </a:xfrm>
          <a:prstGeom prst="rect">
            <a:avLst/>
          </a:prstGeom>
        </p:spPr>
      </p:pic>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80" y="332656"/>
            <a:ext cx="7224464" cy="5418348"/>
          </a:xfrm>
          <a:prstGeom prst="rect">
            <a:avLst/>
          </a:prstGeom>
        </p:spPr>
      </p:pic>
      <p:sp>
        <p:nvSpPr>
          <p:cNvPr id="5" name="Tekstfelt 4"/>
          <p:cNvSpPr txBox="1"/>
          <p:nvPr/>
        </p:nvSpPr>
        <p:spPr>
          <a:xfrm>
            <a:off x="8038628" y="1052736"/>
            <a:ext cx="3312368" cy="3582519"/>
          </a:xfrm>
          <a:prstGeom prst="rect">
            <a:avLst/>
          </a:prstGeom>
          <a:noFill/>
        </p:spPr>
        <p:txBody>
          <a:bodyPr wrap="square" rtlCol="0">
            <a:spAutoFit/>
          </a:bodyPr>
          <a:lstStyle/>
          <a:p>
            <a:pPr>
              <a:lnSpc>
                <a:spcPct val="90000"/>
              </a:lnSpc>
            </a:pPr>
            <a:r>
              <a:rPr lang="da-DK" sz="3600" dirty="0">
                <a:latin typeface="AR BLANCA" panose="02000000000000000000" pitchFamily="2" charset="0"/>
              </a:rPr>
              <a:t>Vippebræt og fjederbræt er enkle at lave.</a:t>
            </a:r>
          </a:p>
          <a:p>
            <a:pPr>
              <a:lnSpc>
                <a:spcPct val="90000"/>
              </a:lnSpc>
            </a:pPr>
            <a:r>
              <a:rPr lang="da-DK" sz="3600" dirty="0">
                <a:latin typeface="AR BLANCA" panose="02000000000000000000" pitchFamily="2" charset="0"/>
              </a:rPr>
              <a:t>Det er vigtigt, at hunden står godt fast, så den ikke glider</a:t>
            </a:r>
          </a:p>
        </p:txBody>
      </p:sp>
    </p:spTree>
    <p:extLst>
      <p:ext uri="{BB962C8B-B14F-4D97-AF65-F5344CB8AC3E}">
        <p14:creationId xmlns:p14="http://schemas.microsoft.com/office/powerpoint/2010/main" val="2130962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5980" y="6309320"/>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892" y="5506279"/>
            <a:ext cx="1625600" cy="1219200"/>
          </a:xfrm>
          <a:prstGeom prst="rect">
            <a:avLst/>
          </a:prstGeom>
        </p:spPr>
      </p:pic>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88" y="607267"/>
            <a:ext cx="7344816" cy="5508612"/>
          </a:xfrm>
          <a:prstGeom prst="rect">
            <a:avLst/>
          </a:prstGeom>
        </p:spPr>
      </p:pic>
      <p:sp>
        <p:nvSpPr>
          <p:cNvPr id="5" name="Tekstfelt 4"/>
          <p:cNvSpPr txBox="1"/>
          <p:nvPr/>
        </p:nvSpPr>
        <p:spPr>
          <a:xfrm>
            <a:off x="8254652" y="692696"/>
            <a:ext cx="3528392" cy="2320635"/>
          </a:xfrm>
          <a:prstGeom prst="rect">
            <a:avLst/>
          </a:prstGeom>
          <a:noFill/>
        </p:spPr>
        <p:txBody>
          <a:bodyPr wrap="square" rtlCol="0">
            <a:spAutoFit/>
          </a:bodyPr>
          <a:lstStyle/>
          <a:p>
            <a:pPr>
              <a:lnSpc>
                <a:spcPct val="90000"/>
              </a:lnSpc>
            </a:pPr>
            <a:r>
              <a:rPr lang="da-DK" sz="3200" dirty="0">
                <a:latin typeface="AR BLANCA" panose="02000000000000000000" pitchFamily="2" charset="0"/>
              </a:rPr>
              <a:t>Sækkestole er også gode at træne på</a:t>
            </a:r>
          </a:p>
          <a:p>
            <a:pPr>
              <a:lnSpc>
                <a:spcPct val="90000"/>
              </a:lnSpc>
            </a:pPr>
            <a:endParaRPr lang="da-DK" sz="3200" dirty="0">
              <a:latin typeface="AR BLANCA" panose="02000000000000000000" pitchFamily="2" charset="0"/>
            </a:endParaRPr>
          </a:p>
          <a:p>
            <a:pPr marL="285750" indent="-285750">
              <a:lnSpc>
                <a:spcPct val="90000"/>
              </a:lnSpc>
              <a:buFontTx/>
              <a:buChar char="-"/>
            </a:pPr>
            <a:r>
              <a:rPr lang="da-DK" sz="3200" dirty="0">
                <a:latin typeface="AR BLANCA" panose="02000000000000000000" pitchFamily="2" charset="0"/>
              </a:rPr>
              <a:t>Og til at hygge sig på bagefter</a:t>
            </a:r>
            <a:r>
              <a:rPr lang="da-DK" sz="3200" dirty="0">
                <a:latin typeface="AR BLANCA" panose="02000000000000000000" pitchFamily="2" charset="0"/>
                <a:sym typeface="Wingdings" panose="05000000000000000000" pitchFamily="2" charset="2"/>
              </a:rPr>
              <a:t> </a:t>
            </a:r>
            <a:endParaRPr lang="da-DK" sz="3200" dirty="0">
              <a:latin typeface="AR BLANCA" panose="02000000000000000000" pitchFamily="2" charset="0"/>
            </a:endParaRPr>
          </a:p>
        </p:txBody>
      </p:sp>
    </p:spTree>
    <p:extLst>
      <p:ext uri="{BB962C8B-B14F-4D97-AF65-F5344CB8AC3E}">
        <p14:creationId xmlns:p14="http://schemas.microsoft.com/office/powerpoint/2010/main" val="347372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5980" y="6309320"/>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892" y="5506279"/>
            <a:ext cx="1625600" cy="1219200"/>
          </a:xfrm>
          <a:prstGeom prst="rect">
            <a:avLst/>
          </a:prstGeom>
        </p:spPr>
      </p:pic>
      <p:sp>
        <p:nvSpPr>
          <p:cNvPr id="6" name="Tekstfelt 5"/>
          <p:cNvSpPr txBox="1"/>
          <p:nvPr/>
        </p:nvSpPr>
        <p:spPr>
          <a:xfrm>
            <a:off x="1701924" y="1556792"/>
            <a:ext cx="6552728" cy="3499420"/>
          </a:xfrm>
          <a:prstGeom prst="rect">
            <a:avLst/>
          </a:prstGeom>
          <a:noFill/>
        </p:spPr>
        <p:txBody>
          <a:bodyPr wrap="square" rtlCol="0">
            <a:spAutoFit/>
          </a:bodyPr>
          <a:lstStyle/>
          <a:p>
            <a:pPr>
              <a:lnSpc>
                <a:spcPct val="90000"/>
              </a:lnSpc>
            </a:pPr>
            <a:r>
              <a:rPr lang="da-DK" sz="3200" dirty="0">
                <a:latin typeface="AR BLANCA" panose="02000000000000000000" pitchFamily="2" charset="0"/>
              </a:rPr>
              <a:t>Alle hunde har naturligvis godt af massage</a:t>
            </a:r>
          </a:p>
          <a:p>
            <a:pPr>
              <a:lnSpc>
                <a:spcPct val="90000"/>
              </a:lnSpc>
            </a:pPr>
            <a:endParaRPr lang="da-DK" sz="3200" dirty="0">
              <a:latin typeface="AR BLANCA" panose="02000000000000000000" pitchFamily="2" charset="0"/>
            </a:endParaRPr>
          </a:p>
          <a:p>
            <a:pPr>
              <a:lnSpc>
                <a:spcPct val="90000"/>
              </a:lnSpc>
            </a:pPr>
            <a:r>
              <a:rPr lang="da-DK" sz="3200" dirty="0">
                <a:latin typeface="AR BLANCA" panose="02000000000000000000" pitchFamily="2" charset="0"/>
              </a:rPr>
              <a:t>Ældre hunde specielt, da massage bl.a.. øger blodtilførslen til muskler og led og reducerer gigtsmerter.</a:t>
            </a:r>
          </a:p>
          <a:p>
            <a:pPr>
              <a:lnSpc>
                <a:spcPct val="90000"/>
              </a:lnSpc>
            </a:pPr>
            <a:endParaRPr lang="da-DK" dirty="0"/>
          </a:p>
          <a:p>
            <a:pPr>
              <a:lnSpc>
                <a:spcPct val="90000"/>
              </a:lnSpc>
            </a:pPr>
            <a:r>
              <a:rPr lang="da-DK" sz="3200" dirty="0">
                <a:latin typeface="AR BLANCA" panose="02000000000000000000" pitchFamily="2" charset="0"/>
              </a:rPr>
              <a:t>Læs mere på </a:t>
            </a:r>
            <a:r>
              <a:rPr lang="da-DK" sz="3200" dirty="0">
                <a:latin typeface="AR BLANCA" panose="02000000000000000000" pitchFamily="2" charset="0"/>
                <a:hlinkClick r:id="rId3"/>
              </a:rPr>
              <a:t>grizzly-dream.dk</a:t>
            </a:r>
            <a:r>
              <a:rPr lang="da-DK" sz="3200" dirty="0">
                <a:latin typeface="AR BLANCA" panose="02000000000000000000" pitchFamily="2" charset="0"/>
              </a:rPr>
              <a:t> </a:t>
            </a:r>
          </a:p>
          <a:p>
            <a:pPr>
              <a:lnSpc>
                <a:spcPct val="90000"/>
              </a:lnSpc>
            </a:pPr>
            <a:endParaRPr lang="da-DK" dirty="0"/>
          </a:p>
          <a:p>
            <a:pPr>
              <a:lnSpc>
                <a:spcPct val="90000"/>
              </a:lnSpc>
            </a:pPr>
            <a:endParaRPr lang="da-DK" dirty="0"/>
          </a:p>
        </p:txBody>
      </p:sp>
    </p:spTree>
    <p:extLst>
      <p:ext uri="{BB962C8B-B14F-4D97-AF65-F5344CB8AC3E}">
        <p14:creationId xmlns:p14="http://schemas.microsoft.com/office/powerpoint/2010/main" val="178294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5980" y="6309320"/>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892" y="5506279"/>
            <a:ext cx="1625600" cy="1219200"/>
          </a:xfrm>
          <a:prstGeom prst="rect">
            <a:avLst/>
          </a:prstGeom>
        </p:spPr>
      </p:pic>
      <p:sp>
        <p:nvSpPr>
          <p:cNvPr id="5" name="Rektangel 4"/>
          <p:cNvSpPr/>
          <p:nvPr/>
        </p:nvSpPr>
        <p:spPr>
          <a:xfrm>
            <a:off x="765820" y="606679"/>
            <a:ext cx="8302997" cy="5016758"/>
          </a:xfrm>
          <a:prstGeom prst="rect">
            <a:avLst/>
          </a:prstGeom>
        </p:spPr>
        <p:txBody>
          <a:bodyPr wrap="square">
            <a:spAutoFit/>
          </a:bodyPr>
          <a:lstStyle/>
          <a:p>
            <a:pPr>
              <a:spcAft>
                <a:spcPts val="0"/>
              </a:spcAft>
            </a:pPr>
            <a:r>
              <a:rPr lang="da-DK" sz="3200" dirty="0">
                <a:latin typeface="Cambria" panose="02040503050406030204" pitchFamily="18" charset="0"/>
                <a:ea typeface="MS Mincho" panose="02020609040205080304" pitchFamily="49" charset="-128"/>
                <a:cs typeface="Times New Roman" panose="02020603050405020304" pitchFamily="18" charset="0"/>
              </a:rPr>
              <a:t> </a:t>
            </a:r>
          </a:p>
          <a:p>
            <a:pPr>
              <a:spcAft>
                <a:spcPts val="0"/>
              </a:spcAft>
            </a:pPr>
            <a:r>
              <a:rPr lang="da-DK" sz="3200" dirty="0">
                <a:latin typeface="AR BLANCA" panose="02000000000000000000" pitchFamily="2" charset="0"/>
                <a:ea typeface="MS Mincho" panose="02020609040205080304" pitchFamily="49" charset="-128"/>
                <a:cs typeface="Times New Roman" panose="02020603050405020304" pitchFamily="18" charset="0"/>
              </a:rPr>
              <a:t>Muskel atrofi i sig selv er ingen sygdom - men et symptom. </a:t>
            </a:r>
          </a:p>
          <a:p>
            <a:pPr>
              <a:spcAft>
                <a:spcPts val="0"/>
              </a:spcAft>
            </a:pPr>
            <a:r>
              <a:rPr lang="da-DK" sz="3200" dirty="0">
                <a:latin typeface="AR BLANCA" panose="02000000000000000000" pitchFamily="2" charset="0"/>
                <a:ea typeface="MS Mincho" panose="02020609040205080304" pitchFamily="49" charset="-128"/>
                <a:cs typeface="Times New Roman" panose="02020603050405020304" pitchFamily="18" charset="0"/>
              </a:rPr>
              <a:t> </a:t>
            </a:r>
          </a:p>
          <a:p>
            <a:pPr>
              <a:spcAft>
                <a:spcPts val="0"/>
              </a:spcAft>
            </a:pPr>
            <a:r>
              <a:rPr lang="da-DK" sz="3200" dirty="0">
                <a:latin typeface="AR BLANCA" panose="02000000000000000000" pitchFamily="2" charset="0"/>
                <a:ea typeface="MS Mincho" panose="02020609040205080304" pitchFamily="49" charset="-128"/>
                <a:cs typeface="Times New Roman" panose="02020603050405020304" pitchFamily="18" charset="0"/>
              </a:rPr>
              <a:t>Atrofi kan skyldes mange ting:</a:t>
            </a:r>
          </a:p>
          <a:p>
            <a:pPr marL="342900" lvl="0" indent="-342900">
              <a:spcAft>
                <a:spcPts val="0"/>
              </a:spcAft>
              <a:buFont typeface="Symbol" panose="05050102010706020507" pitchFamily="18" charset="2"/>
              <a:buChar char=""/>
            </a:pPr>
            <a:r>
              <a:rPr lang="da-DK" sz="3200" dirty="0">
                <a:latin typeface="AR BLANCA" panose="02000000000000000000" pitchFamily="2" charset="0"/>
                <a:ea typeface="MS Mincho" panose="02020609040205080304" pitchFamily="49" charset="-128"/>
                <a:cs typeface="Times New Roman" panose="02020603050405020304" pitchFamily="18" charset="0"/>
              </a:rPr>
              <a:t>Sygdom</a:t>
            </a:r>
          </a:p>
          <a:p>
            <a:pPr marL="342900" lvl="0" indent="-342900">
              <a:spcAft>
                <a:spcPts val="0"/>
              </a:spcAft>
              <a:buFont typeface="Symbol" panose="05050102010706020507" pitchFamily="18" charset="2"/>
              <a:buChar char=""/>
            </a:pPr>
            <a:r>
              <a:rPr lang="da-DK" sz="3200" dirty="0">
                <a:latin typeface="AR BLANCA" panose="02000000000000000000" pitchFamily="2" charset="0"/>
                <a:ea typeface="MS Mincho" panose="02020609040205080304" pitchFamily="49" charset="-128"/>
                <a:cs typeface="Times New Roman" panose="02020603050405020304" pitchFamily="18" charset="0"/>
              </a:rPr>
              <a:t>Skader</a:t>
            </a:r>
          </a:p>
          <a:p>
            <a:pPr marL="342900" lvl="0" indent="-342900">
              <a:spcAft>
                <a:spcPts val="0"/>
              </a:spcAft>
              <a:buFont typeface="Symbol" panose="05050102010706020507" pitchFamily="18" charset="2"/>
              <a:buChar char=""/>
            </a:pPr>
            <a:r>
              <a:rPr lang="da-DK" sz="3200" dirty="0">
                <a:latin typeface="AR BLANCA" panose="02000000000000000000" pitchFamily="2" charset="0"/>
                <a:ea typeface="MS Mincho" panose="02020609040205080304" pitchFamily="49" charset="-128"/>
                <a:cs typeface="Times New Roman" panose="02020603050405020304" pitchFamily="18" charset="0"/>
              </a:rPr>
              <a:t>Forkert fodring</a:t>
            </a:r>
          </a:p>
          <a:p>
            <a:pPr marL="342900" lvl="0" indent="-342900">
              <a:spcAft>
                <a:spcPts val="0"/>
              </a:spcAft>
              <a:buFont typeface="Symbol" panose="05050102010706020507" pitchFamily="18" charset="2"/>
              <a:buChar char=""/>
            </a:pPr>
            <a:r>
              <a:rPr lang="da-DK" sz="3200" dirty="0">
                <a:latin typeface="AR BLANCA" panose="02000000000000000000" pitchFamily="2" charset="0"/>
                <a:ea typeface="MS Mincho" panose="02020609040205080304" pitchFamily="49" charset="-128"/>
                <a:cs typeface="Times New Roman" panose="02020603050405020304" pitchFamily="18" charset="0"/>
              </a:rPr>
              <a:t>For lidt motion</a:t>
            </a:r>
          </a:p>
          <a:p>
            <a:pPr marL="342900" lvl="0" indent="-342900">
              <a:spcAft>
                <a:spcPts val="0"/>
              </a:spcAft>
              <a:buFont typeface="Symbol" panose="05050102010706020507" pitchFamily="18" charset="2"/>
              <a:buChar char=""/>
            </a:pPr>
            <a:r>
              <a:rPr lang="da-DK" sz="3200" dirty="0">
                <a:latin typeface="AR BLANCA" panose="02000000000000000000" pitchFamily="2" charset="0"/>
                <a:ea typeface="MS Mincho" panose="02020609040205080304" pitchFamily="49" charset="-128"/>
                <a:cs typeface="Times New Roman" panose="02020603050405020304" pitchFamily="18" charset="0"/>
              </a:rPr>
              <a:t>Arv</a:t>
            </a:r>
            <a:endParaRPr lang="da-DK" sz="3200" dirty="0">
              <a:effectLst/>
              <a:latin typeface="AR BLANCA" panose="02000000000000000000"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764" y="116632"/>
            <a:ext cx="8458200" cy="782216"/>
          </a:xfrm>
        </p:spPr>
        <p:txBody>
          <a:bodyPr>
            <a:normAutofit/>
          </a:bodyPr>
          <a:lstStyle/>
          <a:p>
            <a:pPr algn="l" defTabSz="914400">
              <a:lnSpc>
                <a:spcPct val="90000"/>
              </a:lnSpc>
              <a:spcBef>
                <a:spcPts val="0"/>
              </a:spcBef>
              <a:buNone/>
            </a:pPr>
            <a:r>
              <a:rPr lang="da-DK" sz="4800" b="0" i="0" dirty="0">
                <a:solidFill>
                  <a:srgbClr val="164B4F"/>
                </a:solidFill>
                <a:latin typeface="AR BLANCA" panose="02000000000000000000" pitchFamily="2" charset="0"/>
              </a:rPr>
              <a:t>Gode muskler giver livskvalitet</a:t>
            </a:r>
          </a:p>
        </p:txBody>
      </p:sp>
      <p:sp>
        <p:nvSpPr>
          <p:cNvPr id="3" name="Subtitle 2"/>
          <p:cNvSpPr>
            <a:spLocks noGrp="1"/>
          </p:cNvSpPr>
          <p:nvPr>
            <p:ph type="subTitle" idx="1"/>
          </p:nvPr>
        </p:nvSpPr>
        <p:spPr>
          <a:xfrm>
            <a:off x="2205980" y="6309320"/>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892" y="5506279"/>
            <a:ext cx="1625600" cy="1219200"/>
          </a:xfrm>
          <a:prstGeom prst="rect">
            <a:avLst/>
          </a:prstGeom>
        </p:spPr>
      </p:pic>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876" y="1011517"/>
            <a:ext cx="8208912" cy="5118966"/>
          </a:xfrm>
          <a:prstGeom prst="rect">
            <a:avLst/>
          </a:prstGeom>
        </p:spPr>
      </p:pic>
    </p:spTree>
    <p:extLst>
      <p:ext uri="{BB962C8B-B14F-4D97-AF65-F5344CB8AC3E}">
        <p14:creationId xmlns:p14="http://schemas.microsoft.com/office/powerpoint/2010/main" val="346276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5980" y="6309320"/>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892" y="5506279"/>
            <a:ext cx="1625600" cy="1219200"/>
          </a:xfrm>
          <a:prstGeom prst="rect">
            <a:avLst/>
          </a:prstGeom>
        </p:spPr>
      </p:pic>
      <p:sp>
        <p:nvSpPr>
          <p:cNvPr id="6" name="Rektangel 5"/>
          <p:cNvSpPr/>
          <p:nvPr/>
        </p:nvSpPr>
        <p:spPr>
          <a:xfrm>
            <a:off x="765820" y="397188"/>
            <a:ext cx="9721080" cy="5355312"/>
          </a:xfrm>
          <a:prstGeom prst="rect">
            <a:avLst/>
          </a:prstGeom>
        </p:spPr>
        <p:txBody>
          <a:bodyPr wrap="square">
            <a:spAutoFit/>
          </a:bodyPr>
          <a:lstStyle/>
          <a:p>
            <a:pPr>
              <a:spcAft>
                <a:spcPts val="0"/>
              </a:spcAft>
            </a:pPr>
            <a:r>
              <a:rPr lang="da-DK" sz="3600" dirty="0">
                <a:latin typeface="AR BLANCA" panose="02000000000000000000" pitchFamily="2" charset="0"/>
                <a:ea typeface="MS Mincho" panose="02020609040205080304" pitchFamily="49" charset="-128"/>
                <a:cs typeface="Times New Roman" panose="02020603050405020304" pitchFamily="18" charset="0"/>
              </a:rPr>
              <a:t>Det ”farlige” ved muskelreduktion er, at når muskelmassen svinder, belastes knoglerne og ledbåndene alt for meget, det kan give skader - og gigt smerter, så det kan blive en ond cirkel.</a:t>
            </a:r>
          </a:p>
          <a:p>
            <a:pPr>
              <a:spcAft>
                <a:spcPts val="0"/>
              </a:spcAft>
            </a:pPr>
            <a:r>
              <a:rPr lang="da-DK" sz="3600" dirty="0">
                <a:latin typeface="AR BLANCA" panose="02000000000000000000" pitchFamily="2" charset="0"/>
                <a:ea typeface="MS Mincho" panose="02020609040205080304" pitchFamily="49" charset="-128"/>
                <a:cs typeface="Times New Roman" panose="02020603050405020304" pitchFamily="18" charset="0"/>
              </a:rPr>
              <a:t> </a:t>
            </a:r>
          </a:p>
          <a:p>
            <a:pPr>
              <a:spcAft>
                <a:spcPts val="0"/>
              </a:spcAft>
            </a:pPr>
            <a:r>
              <a:rPr lang="da-DK" sz="3600" dirty="0">
                <a:latin typeface="AR BLANCA" panose="02000000000000000000" pitchFamily="2" charset="0"/>
                <a:ea typeface="MS Mincho" panose="02020609040205080304" pitchFamily="49" charset="-128"/>
                <a:cs typeface="Times New Roman" panose="02020603050405020304" pitchFamily="18" charset="0"/>
              </a:rPr>
              <a:t>Det er oftest bagparten, der bliver ramt. </a:t>
            </a:r>
          </a:p>
          <a:p>
            <a:pPr>
              <a:spcAft>
                <a:spcPts val="0"/>
              </a:spcAft>
            </a:pPr>
            <a:r>
              <a:rPr lang="da-DK" sz="3600" dirty="0">
                <a:latin typeface="AR BLANCA" panose="02000000000000000000" pitchFamily="2" charset="0"/>
                <a:ea typeface="MS Mincho" panose="02020609040205080304" pitchFamily="49" charset="-128"/>
                <a:cs typeface="Times New Roman" panose="02020603050405020304" pitchFamily="18" charset="0"/>
              </a:rPr>
              <a:t>Næsten alle ældre hunde, vil få en form for atrofi, men </a:t>
            </a:r>
            <a:r>
              <a:rPr lang="da-DK" sz="3600" dirty="0" err="1">
                <a:latin typeface="AR BLANCA" panose="02000000000000000000" pitchFamily="2" charset="0"/>
                <a:ea typeface="MS Mincho" panose="02020609040205080304" pitchFamily="49" charset="-128"/>
                <a:cs typeface="Times New Roman" panose="02020603050405020304" pitchFamily="18" charset="0"/>
              </a:rPr>
              <a:t>OES’er</a:t>
            </a:r>
            <a:r>
              <a:rPr lang="da-DK" sz="3600" dirty="0">
                <a:latin typeface="AR BLANCA" panose="02000000000000000000" pitchFamily="2" charset="0"/>
                <a:ea typeface="MS Mincho" panose="02020609040205080304" pitchFamily="49" charset="-128"/>
                <a:cs typeface="Times New Roman" panose="02020603050405020304" pitchFamily="18" charset="0"/>
              </a:rPr>
              <a:t> er lidt hårdere ramt end en gennemsnits hund, selv af samme størrelse</a:t>
            </a:r>
            <a:r>
              <a:rPr lang="da-DK" sz="2800" dirty="0">
                <a:latin typeface="AR BLANCA" panose="02000000000000000000" pitchFamily="2" charset="0"/>
                <a:ea typeface="MS Mincho" panose="02020609040205080304" pitchFamily="49" charset="-128"/>
                <a:cs typeface="Times New Roman" panose="02020603050405020304" pitchFamily="18" charset="0"/>
              </a:rPr>
              <a:t>.</a:t>
            </a:r>
          </a:p>
          <a:p>
            <a:pPr>
              <a:spcAft>
                <a:spcPts val="0"/>
              </a:spcAft>
            </a:pPr>
            <a:r>
              <a:rPr lang="da-DK" dirty="0">
                <a:latin typeface="AR BLANCA" panose="02000000000000000000" pitchFamily="2" charset="0"/>
                <a:ea typeface="MS Mincho" panose="02020609040205080304" pitchFamily="49" charset="-128"/>
                <a:cs typeface="Times New Roman" panose="02020603050405020304" pitchFamily="18" charset="0"/>
              </a:rPr>
              <a:t> </a:t>
            </a:r>
            <a:endParaRPr lang="da-DK" dirty="0">
              <a:effectLst/>
              <a:latin typeface="AR BLANCA" panose="02000000000000000000"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35214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5980" y="6309320"/>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892" y="5506279"/>
            <a:ext cx="1625600" cy="1219200"/>
          </a:xfrm>
          <a:prstGeom prst="rect">
            <a:avLst/>
          </a:prstGeom>
        </p:spPr>
      </p:pic>
      <p:sp>
        <p:nvSpPr>
          <p:cNvPr id="6" name="Rektangel 5"/>
          <p:cNvSpPr/>
          <p:nvPr/>
        </p:nvSpPr>
        <p:spPr>
          <a:xfrm>
            <a:off x="477788" y="332656"/>
            <a:ext cx="8496944" cy="5663089"/>
          </a:xfrm>
          <a:prstGeom prst="rect">
            <a:avLst/>
          </a:prstGeom>
        </p:spPr>
        <p:txBody>
          <a:bodyPr wrap="square">
            <a:spAutoFit/>
          </a:bodyPr>
          <a:lstStyle/>
          <a:p>
            <a:pPr>
              <a:spcAft>
                <a:spcPts val="0"/>
              </a:spcAft>
            </a:pPr>
            <a:r>
              <a:rPr lang="da-DK" sz="3000" dirty="0">
                <a:latin typeface="AR BLANCA" panose="02000000000000000000" pitchFamily="2" charset="0"/>
                <a:ea typeface="MS Mincho" panose="02020609040205080304" pitchFamily="49" charset="-128"/>
                <a:cs typeface="Times New Roman" panose="02020603050405020304" pitchFamily="18" charset="0"/>
              </a:rPr>
              <a:t>Min teori går lidt på, at en ældre OES er ”doven”.  Jeg tror alle kan nikke genkendende til at den voksne hund, er blevet så klog, at den kan undgå at gå et forgæves skridt – og alligevel opnå det den vil.</a:t>
            </a:r>
          </a:p>
          <a:p>
            <a:pPr>
              <a:spcAft>
                <a:spcPts val="0"/>
              </a:spcAft>
            </a:pPr>
            <a:r>
              <a:rPr lang="da-DK" sz="3000" dirty="0">
                <a:latin typeface="AR BLANCA" panose="02000000000000000000" pitchFamily="2" charset="0"/>
                <a:ea typeface="MS Mincho" panose="02020609040205080304" pitchFamily="49" charset="-128"/>
                <a:cs typeface="Times New Roman" panose="02020603050405020304" pitchFamily="18" charset="0"/>
              </a:rPr>
              <a:t> </a:t>
            </a:r>
          </a:p>
          <a:p>
            <a:pPr>
              <a:spcAft>
                <a:spcPts val="0"/>
              </a:spcAft>
            </a:pPr>
            <a:r>
              <a:rPr lang="da-DK" sz="3000" dirty="0">
                <a:latin typeface="AR BLANCA" panose="02000000000000000000" pitchFamily="2" charset="0"/>
                <a:ea typeface="MS Mincho" panose="02020609040205080304" pitchFamily="49" charset="-128"/>
                <a:cs typeface="Times New Roman" panose="02020603050405020304" pitchFamily="18" charset="0"/>
              </a:rPr>
              <a:t>En ældre OES løber sjældent frem og tilbage på en gåtur, hvis ikke det er en nyt sted, hvor alt er meget interessant.</a:t>
            </a:r>
          </a:p>
          <a:p>
            <a:pPr>
              <a:spcAft>
                <a:spcPts val="0"/>
              </a:spcAft>
            </a:pPr>
            <a:r>
              <a:rPr lang="da-DK" sz="3000" dirty="0">
                <a:latin typeface="AR BLANCA" panose="02000000000000000000" pitchFamily="2" charset="0"/>
                <a:ea typeface="MS Mincho" panose="02020609040205080304" pitchFamily="49" charset="-128"/>
                <a:cs typeface="Times New Roman" panose="02020603050405020304" pitchFamily="18" charset="0"/>
              </a:rPr>
              <a:t> </a:t>
            </a:r>
          </a:p>
          <a:p>
            <a:pPr>
              <a:spcAft>
                <a:spcPts val="0"/>
              </a:spcAft>
            </a:pPr>
            <a:r>
              <a:rPr lang="da-DK" sz="3000" dirty="0">
                <a:latin typeface="AR BLANCA" panose="02000000000000000000" pitchFamily="2" charset="0"/>
                <a:ea typeface="MS Mincho" panose="02020609040205080304" pitchFamily="49" charset="-128"/>
                <a:cs typeface="Times New Roman" panose="02020603050405020304" pitchFamily="18" charset="0"/>
              </a:rPr>
              <a:t>Til gengæld kan den blive ved og ved, hvis den synes noget er sjovt. </a:t>
            </a:r>
          </a:p>
          <a:p>
            <a:pPr>
              <a:spcAft>
                <a:spcPts val="0"/>
              </a:spcAft>
            </a:pPr>
            <a:r>
              <a:rPr lang="da-DK" sz="3200" dirty="0">
                <a:latin typeface="Cambria" panose="02040503050406030204" pitchFamily="18" charset="0"/>
                <a:ea typeface="MS Mincho" panose="02020609040205080304" pitchFamily="49" charset="-128"/>
                <a:cs typeface="Times New Roman" panose="02020603050405020304" pitchFamily="18" charset="0"/>
              </a:rPr>
              <a:t> </a:t>
            </a:r>
            <a:endParaRPr lang="da-DK" sz="32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1554" y="548680"/>
            <a:ext cx="2963589" cy="2568444"/>
          </a:xfrm>
          <a:prstGeom prst="rect">
            <a:avLst/>
          </a:prstGeom>
        </p:spPr>
      </p:pic>
    </p:spTree>
    <p:extLst>
      <p:ext uri="{BB962C8B-B14F-4D97-AF65-F5344CB8AC3E}">
        <p14:creationId xmlns:p14="http://schemas.microsoft.com/office/powerpoint/2010/main" val="2692752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0471" y="6393093"/>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2" y="5803931"/>
            <a:ext cx="1459608" cy="1094706"/>
          </a:xfrm>
          <a:prstGeom prst="rect">
            <a:avLst/>
          </a:prstGeom>
        </p:spPr>
      </p:pic>
      <p:sp>
        <p:nvSpPr>
          <p:cNvPr id="7" name="Rektangel 6"/>
          <p:cNvSpPr/>
          <p:nvPr/>
        </p:nvSpPr>
        <p:spPr>
          <a:xfrm>
            <a:off x="189756" y="188640"/>
            <a:ext cx="6912768" cy="4708981"/>
          </a:xfrm>
          <a:prstGeom prst="rect">
            <a:avLst/>
          </a:prstGeom>
        </p:spPr>
        <p:txBody>
          <a:bodyPr wrap="square">
            <a:spAutoFit/>
          </a:bodyPr>
          <a:lstStyle/>
          <a:p>
            <a:pPr>
              <a:spcAft>
                <a:spcPts val="0"/>
              </a:spcAft>
            </a:pPr>
            <a:r>
              <a:rPr lang="da-DK" sz="3000" dirty="0">
                <a:latin typeface="AR BLANCA" panose="02000000000000000000" pitchFamily="2" charset="0"/>
                <a:ea typeface="MS Mincho" panose="02020609040205080304" pitchFamily="49" charset="-128"/>
                <a:cs typeface="Times New Roman" panose="02020603050405020304" pitchFamily="18" charset="0"/>
              </a:rPr>
              <a:t>Det vi selv kan gøre er, at give den voksne hund tilbud om motion i forskelligt terræn. </a:t>
            </a:r>
          </a:p>
          <a:p>
            <a:pPr>
              <a:spcAft>
                <a:spcPts val="0"/>
              </a:spcAft>
            </a:pPr>
            <a:r>
              <a:rPr lang="da-DK" sz="3000" dirty="0">
                <a:latin typeface="AR BLANCA" panose="02000000000000000000" pitchFamily="2" charset="0"/>
                <a:ea typeface="MS Mincho" panose="02020609040205080304" pitchFamily="49" charset="-128"/>
                <a:cs typeface="Times New Roman" panose="02020603050405020304" pitchFamily="18" charset="0"/>
              </a:rPr>
              <a:t> </a:t>
            </a:r>
          </a:p>
          <a:p>
            <a:pPr>
              <a:spcAft>
                <a:spcPts val="0"/>
              </a:spcAft>
            </a:pPr>
            <a:r>
              <a:rPr lang="da-DK" sz="3000" dirty="0">
                <a:latin typeface="AR BLANCA" panose="02000000000000000000" pitchFamily="2" charset="0"/>
                <a:ea typeface="MS Mincho" panose="02020609040205080304" pitchFamily="49" charset="-128"/>
                <a:cs typeface="Times New Roman" panose="02020603050405020304" pitchFamily="18" charset="0"/>
              </a:rPr>
              <a:t>Selv om den er doven, vil den gerne have det sjovt. Så det vi som ejere skal, er at finde ud af, hvad lige præcist vores hund kan lide.  Agility, søgeopgaver og boldleg, synes de fleste er morsomt.  Hvis ikke ligefrem man har mulighed for f.eks. agility, så kan den daglige gåtur sagtens bruges.  </a:t>
            </a:r>
            <a:endParaRPr lang="da-DK" sz="3000" dirty="0">
              <a:effectLst/>
              <a:latin typeface="AR BLANCA" panose="02000000000000000000" pitchFamily="2" charset="0"/>
              <a:ea typeface="MS Mincho" panose="02020609040205080304" pitchFamily="49" charset="-128"/>
              <a:cs typeface="Times New Roman" panose="02020603050405020304" pitchFamily="18" charset="0"/>
            </a:endParaRPr>
          </a:p>
        </p:txBody>
      </p:sp>
      <p:pic>
        <p:nvPicPr>
          <p:cNvPr id="9" name="Bille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548" y="238651"/>
            <a:ext cx="4562475" cy="6096000"/>
          </a:xfrm>
          <a:prstGeom prst="rect">
            <a:avLst/>
          </a:prstGeom>
        </p:spPr>
      </p:pic>
    </p:spTree>
    <p:extLst>
      <p:ext uri="{BB962C8B-B14F-4D97-AF65-F5344CB8AC3E}">
        <p14:creationId xmlns:p14="http://schemas.microsoft.com/office/powerpoint/2010/main" val="314382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2644" y="26007"/>
            <a:ext cx="3744416" cy="6656740"/>
          </a:xfrm>
          <a:prstGeom prst="rect">
            <a:avLst/>
          </a:prstGeom>
        </p:spPr>
      </p:pic>
      <p:sp>
        <p:nvSpPr>
          <p:cNvPr id="3" name="Subtitle 2"/>
          <p:cNvSpPr>
            <a:spLocks noGrp="1"/>
          </p:cNvSpPr>
          <p:nvPr>
            <p:ph type="subTitle" idx="1"/>
          </p:nvPr>
        </p:nvSpPr>
        <p:spPr>
          <a:xfrm>
            <a:off x="1764242" y="6232376"/>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7" y="5445224"/>
            <a:ext cx="1625600" cy="1219200"/>
          </a:xfrm>
          <a:prstGeom prst="rect">
            <a:avLst/>
          </a:prstGeom>
        </p:spPr>
      </p:pic>
      <p:sp>
        <p:nvSpPr>
          <p:cNvPr id="6" name="Rektangel 5"/>
          <p:cNvSpPr/>
          <p:nvPr/>
        </p:nvSpPr>
        <p:spPr>
          <a:xfrm>
            <a:off x="117748" y="548680"/>
            <a:ext cx="7056784" cy="3785652"/>
          </a:xfrm>
          <a:prstGeom prst="rect">
            <a:avLst/>
          </a:prstGeom>
        </p:spPr>
        <p:txBody>
          <a:bodyPr wrap="square">
            <a:spAutoFit/>
          </a:bodyPr>
          <a:lstStyle/>
          <a:p>
            <a:pPr marL="342900" lvl="0" indent="-342900">
              <a:spcAft>
                <a:spcPts val="0"/>
              </a:spcAft>
              <a:buFont typeface="Symbol" panose="05050102010706020507" pitchFamily="18" charset="2"/>
              <a:buChar char=""/>
            </a:pPr>
            <a:r>
              <a:rPr lang="da-DK" sz="4000" dirty="0">
                <a:latin typeface="AR BLANCA" panose="02000000000000000000" pitchFamily="2" charset="0"/>
                <a:ea typeface="MS Mincho" panose="02020609040205080304" pitchFamily="49" charset="-128"/>
                <a:cs typeface="Times New Roman" panose="02020603050405020304" pitchFamily="18" charset="0"/>
              </a:rPr>
              <a:t>Søg mellem nedfaldne grene</a:t>
            </a:r>
          </a:p>
          <a:p>
            <a:pPr marL="342900" lvl="0" indent="-342900">
              <a:spcAft>
                <a:spcPts val="0"/>
              </a:spcAft>
              <a:buFont typeface="Symbol" panose="05050102010706020507" pitchFamily="18" charset="2"/>
              <a:buChar char=""/>
            </a:pPr>
            <a:r>
              <a:rPr lang="da-DK" sz="4000" dirty="0">
                <a:latin typeface="AR BLANCA" panose="02000000000000000000" pitchFamily="2" charset="0"/>
                <a:ea typeface="MS Mincho" panose="02020609040205080304" pitchFamily="49" charset="-128"/>
                <a:cs typeface="Times New Roman" panose="02020603050405020304" pitchFamily="18" charset="0"/>
              </a:rPr>
              <a:t>Søg / leg på luftmadras</a:t>
            </a:r>
          </a:p>
          <a:p>
            <a:pPr marL="342900" lvl="0" indent="-342900">
              <a:spcAft>
                <a:spcPts val="0"/>
              </a:spcAft>
              <a:buFont typeface="Symbol" panose="05050102010706020507" pitchFamily="18" charset="2"/>
              <a:buChar char=""/>
            </a:pPr>
            <a:r>
              <a:rPr lang="da-DK" sz="4000" dirty="0">
                <a:latin typeface="AR BLANCA" panose="02000000000000000000" pitchFamily="2" charset="0"/>
                <a:ea typeface="MS Mincho" panose="02020609040205080304" pitchFamily="49" charset="-128"/>
                <a:cs typeface="Times New Roman" panose="02020603050405020304" pitchFamily="18" charset="0"/>
              </a:rPr>
              <a:t>Balanceøvelser på træstammer</a:t>
            </a:r>
          </a:p>
          <a:p>
            <a:pPr lvl="0">
              <a:spcAft>
                <a:spcPts val="0"/>
              </a:spcAft>
            </a:pPr>
            <a:r>
              <a:rPr lang="da-DK" sz="4000" dirty="0">
                <a:latin typeface="AR BLANCA" panose="02000000000000000000" pitchFamily="2" charset="0"/>
                <a:ea typeface="MS Mincho" panose="02020609040205080304" pitchFamily="49" charset="-128"/>
                <a:cs typeface="Times New Roman" panose="02020603050405020304" pitchFamily="18" charset="0"/>
              </a:rPr>
              <a:t>     / rækværk</a:t>
            </a:r>
          </a:p>
          <a:p>
            <a:pPr marL="342900" lvl="0" indent="-342900">
              <a:spcAft>
                <a:spcPts val="0"/>
              </a:spcAft>
              <a:buFont typeface="Symbol" panose="05050102010706020507" pitchFamily="18" charset="2"/>
              <a:buChar char=""/>
            </a:pPr>
            <a:r>
              <a:rPr lang="da-DK" sz="4000" dirty="0">
                <a:latin typeface="AR BLANCA" panose="02000000000000000000" pitchFamily="2" charset="0"/>
                <a:ea typeface="MS Mincho" panose="02020609040205080304" pitchFamily="49" charset="-128"/>
                <a:cs typeface="Times New Roman" panose="02020603050405020304" pitchFamily="18" charset="0"/>
              </a:rPr>
              <a:t>Gåture op og ned ad bakker</a:t>
            </a:r>
          </a:p>
          <a:p>
            <a:pPr marL="342900" lvl="0" indent="-342900">
              <a:spcAft>
                <a:spcPts val="0"/>
              </a:spcAft>
              <a:buFont typeface="Symbol" panose="05050102010706020507" pitchFamily="18" charset="2"/>
              <a:buChar char=""/>
            </a:pPr>
            <a:r>
              <a:rPr lang="da-DK" sz="4000" dirty="0">
                <a:latin typeface="AR BLANCA" panose="02000000000000000000" pitchFamily="2" charset="0"/>
                <a:ea typeface="MS Mincho" panose="02020609040205080304" pitchFamily="49" charset="-128"/>
                <a:cs typeface="Times New Roman" panose="02020603050405020304" pitchFamily="18" charset="0"/>
              </a:rPr>
              <a:t>Gåture i ujævnt terræn</a:t>
            </a:r>
            <a:endParaRPr lang="da-DK" sz="4000" dirty="0">
              <a:effectLst/>
              <a:latin typeface="AR BLANCA" panose="02000000000000000000"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00096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8708" y="3646757"/>
            <a:ext cx="3322220" cy="3089204"/>
          </a:xfrm>
          <a:prstGeom prst="rect">
            <a:avLst/>
          </a:prstGeom>
        </p:spPr>
      </p:pic>
      <p:sp>
        <p:nvSpPr>
          <p:cNvPr id="3" name="Subtitle 2"/>
          <p:cNvSpPr>
            <a:spLocks noGrp="1"/>
          </p:cNvSpPr>
          <p:nvPr>
            <p:ph type="subTitle" idx="1"/>
          </p:nvPr>
        </p:nvSpPr>
        <p:spPr>
          <a:xfrm>
            <a:off x="1739461" y="6303912"/>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48" y="5521154"/>
            <a:ext cx="1625600" cy="1219200"/>
          </a:xfrm>
          <a:prstGeom prst="rect">
            <a:avLst/>
          </a:prstGeom>
        </p:spPr>
      </p:pic>
      <p:sp>
        <p:nvSpPr>
          <p:cNvPr id="7" name="Rektangel 6"/>
          <p:cNvSpPr/>
          <p:nvPr/>
        </p:nvSpPr>
        <p:spPr>
          <a:xfrm>
            <a:off x="477788" y="260648"/>
            <a:ext cx="9073008" cy="5016758"/>
          </a:xfrm>
          <a:prstGeom prst="rect">
            <a:avLst/>
          </a:prstGeom>
        </p:spPr>
        <p:txBody>
          <a:bodyPr wrap="square">
            <a:spAutoFit/>
          </a:bodyPr>
          <a:lstStyle/>
          <a:p>
            <a:pPr>
              <a:spcAft>
                <a:spcPts val="0"/>
              </a:spcAft>
            </a:pPr>
            <a:r>
              <a:rPr lang="da-DK" sz="3200" dirty="0">
                <a:latin typeface="AR BLANCA" panose="02000000000000000000" pitchFamily="2" charset="0"/>
                <a:ea typeface="MS Mincho" panose="02020609040205080304" pitchFamily="49" charset="-128"/>
                <a:cs typeface="Times New Roman" panose="02020603050405020304" pitchFamily="18" charset="0"/>
              </a:rPr>
              <a:t>Det er altid en super god idé at lade sin hund svømme – og i dag er der over det meste af landet så mange gode hunde svømmerhaller, at det burde være til at komme til. </a:t>
            </a:r>
          </a:p>
          <a:p>
            <a:pPr>
              <a:spcAft>
                <a:spcPts val="0"/>
              </a:spcAft>
            </a:pPr>
            <a:r>
              <a:rPr lang="da-DK" sz="3200" dirty="0">
                <a:latin typeface="AR BLANCA" panose="02000000000000000000" pitchFamily="2" charset="0"/>
                <a:ea typeface="MS Mincho" panose="02020609040205080304" pitchFamily="49" charset="-128"/>
                <a:cs typeface="Times New Roman" panose="02020603050405020304" pitchFamily="18" charset="0"/>
              </a:rPr>
              <a:t>(Husk at hunden skal have svømmevest på, indtil du er sikker på, at den bruger alle 4 ben korrekt – ellers har det ingen positiv effekt – det kan være meget svært at se!!!)</a:t>
            </a:r>
          </a:p>
          <a:p>
            <a:pPr>
              <a:spcAft>
                <a:spcPts val="0"/>
              </a:spcAft>
            </a:pPr>
            <a:r>
              <a:rPr lang="da-DK" sz="3200" dirty="0">
                <a:latin typeface="AR BLANCA" panose="02000000000000000000" pitchFamily="2" charset="0"/>
                <a:ea typeface="MS Mincho" panose="02020609040205080304" pitchFamily="49" charset="-128"/>
                <a:cs typeface="Times New Roman" panose="02020603050405020304" pitchFamily="18" charset="0"/>
              </a:rPr>
              <a:t> </a:t>
            </a:r>
          </a:p>
          <a:p>
            <a:pPr>
              <a:spcAft>
                <a:spcPts val="0"/>
              </a:spcAft>
            </a:pPr>
            <a:r>
              <a:rPr lang="da-DK" sz="3200" dirty="0">
                <a:latin typeface="AR BLANCA" panose="02000000000000000000" pitchFamily="2" charset="0"/>
                <a:ea typeface="MS Mincho" panose="02020609040205080304" pitchFamily="49" charset="-128"/>
                <a:cs typeface="Times New Roman" panose="02020603050405020304" pitchFamily="18" charset="0"/>
              </a:rPr>
              <a:t>Water </a:t>
            </a:r>
            <a:r>
              <a:rPr lang="da-DK" sz="3200" dirty="0" err="1">
                <a:latin typeface="AR BLANCA" panose="02000000000000000000" pitchFamily="2" charset="0"/>
                <a:ea typeface="MS Mincho" panose="02020609040205080304" pitchFamily="49" charset="-128"/>
                <a:cs typeface="Times New Roman" panose="02020603050405020304" pitchFamily="18" charset="0"/>
              </a:rPr>
              <a:t>walker</a:t>
            </a:r>
            <a:r>
              <a:rPr lang="da-DK" sz="3200" dirty="0">
                <a:latin typeface="AR BLANCA" panose="02000000000000000000" pitchFamily="2" charset="0"/>
                <a:ea typeface="MS Mincho" panose="02020609040205080304" pitchFamily="49" charset="-128"/>
                <a:cs typeface="Times New Roman" panose="02020603050405020304" pitchFamily="18" charset="0"/>
              </a:rPr>
              <a:t> er også en super idé – men dyr!</a:t>
            </a:r>
            <a:r>
              <a:rPr lang="da-DK" dirty="0">
                <a:latin typeface="AR BLANCA" panose="02000000000000000000" pitchFamily="2" charset="0"/>
                <a:ea typeface="MS Mincho" panose="02020609040205080304" pitchFamily="49" charset="-128"/>
                <a:cs typeface="Times New Roman" panose="02020603050405020304" pitchFamily="18" charset="0"/>
              </a:rPr>
              <a:t>!</a:t>
            </a:r>
            <a:endParaRPr lang="da-DK" dirty="0">
              <a:effectLst/>
              <a:latin typeface="AR BLANCA" panose="02000000000000000000"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36813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5980" y="6309320"/>
            <a:ext cx="8458200" cy="432048"/>
          </a:xfrm>
        </p:spPr>
        <p:txBody>
          <a:bodyPr/>
          <a:lstStyle/>
          <a:p>
            <a:pPr marL="0" indent="0" algn="l">
              <a:spcBef>
                <a:spcPts val="0"/>
              </a:spcBef>
              <a:buNone/>
            </a:pPr>
            <a:r>
              <a:rPr lang="da-DK" sz="2400" b="0" i="0" dirty="0" err="1">
                <a:solidFill>
                  <a:srgbClr val="164B4F"/>
                </a:solidFill>
                <a:latin typeface="AR BLANCA" panose="02000000000000000000" pitchFamily="2" charset="0"/>
              </a:rPr>
              <a:t>Grizzly</a:t>
            </a:r>
            <a:r>
              <a:rPr lang="da-DK" sz="2400" b="0" i="0" dirty="0">
                <a:solidFill>
                  <a:srgbClr val="164B4F"/>
                </a:solidFill>
                <a:latin typeface="AR BLANCA" panose="02000000000000000000" pitchFamily="2" charset="0"/>
              </a:rPr>
              <a:t> </a:t>
            </a:r>
            <a:r>
              <a:rPr lang="da-DK" sz="2400" b="0" i="0" dirty="0" err="1">
                <a:solidFill>
                  <a:srgbClr val="164B4F"/>
                </a:solidFill>
                <a:latin typeface="AR BLANCA" panose="02000000000000000000" pitchFamily="2" charset="0"/>
              </a:rPr>
              <a:t>Dream</a:t>
            </a:r>
            <a:r>
              <a:rPr lang="da-DK" sz="2400" b="0" i="0" dirty="0">
                <a:solidFill>
                  <a:srgbClr val="164B4F"/>
                </a:solidFill>
                <a:latin typeface="AR BLANCA" panose="02000000000000000000" pitchFamily="2" charset="0"/>
              </a:rPr>
              <a:t> – Din Hundemassør / ved Anette Englykke</a:t>
            </a: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892" y="5506279"/>
            <a:ext cx="1625600" cy="1219200"/>
          </a:xfrm>
          <a:prstGeom prst="rect">
            <a:avLst/>
          </a:prstGeom>
        </p:spPr>
      </p:pic>
      <p:sp>
        <p:nvSpPr>
          <p:cNvPr id="6" name="Rektangel 5"/>
          <p:cNvSpPr/>
          <p:nvPr/>
        </p:nvSpPr>
        <p:spPr>
          <a:xfrm>
            <a:off x="405780" y="836712"/>
            <a:ext cx="9909249" cy="4401205"/>
          </a:xfrm>
          <a:prstGeom prst="rect">
            <a:avLst/>
          </a:prstGeom>
        </p:spPr>
        <p:txBody>
          <a:bodyPr wrap="square">
            <a:spAutoFit/>
          </a:bodyPr>
          <a:lstStyle/>
          <a:p>
            <a:pPr>
              <a:spcAft>
                <a:spcPts val="0"/>
              </a:spcAft>
            </a:pPr>
            <a:r>
              <a:rPr lang="da-DK" sz="2800" dirty="0">
                <a:latin typeface="AR BLANCA" panose="02000000000000000000" pitchFamily="2" charset="0"/>
                <a:ea typeface="MS Mincho" panose="02020609040205080304" pitchFamily="49" charset="-128"/>
                <a:cs typeface="Times New Roman" panose="02020603050405020304" pitchFamily="18" charset="0"/>
              </a:rPr>
              <a:t>Det er en god idé at bygge nogle små øvelser ind i hverdagen. De er ikke tidskrævende, men virkelig effektive, idet de går ind og arbejder med </a:t>
            </a:r>
            <a:r>
              <a:rPr lang="da-DK" sz="2800" dirty="0" err="1">
                <a:latin typeface="AR BLANCA" panose="02000000000000000000" pitchFamily="2" charset="0"/>
                <a:ea typeface="MS Mincho" panose="02020609040205080304" pitchFamily="49" charset="-128"/>
                <a:cs typeface="Times New Roman" panose="02020603050405020304" pitchFamily="18" charset="0"/>
              </a:rPr>
              <a:t>proprioreceptorerne</a:t>
            </a:r>
            <a:r>
              <a:rPr lang="da-DK" sz="2800" dirty="0">
                <a:latin typeface="AR BLANCA" panose="02000000000000000000" pitchFamily="2" charset="0"/>
                <a:ea typeface="MS Mincho" panose="02020609040205080304" pitchFamily="49" charset="-128"/>
                <a:cs typeface="Times New Roman" panose="02020603050405020304" pitchFamily="18" charset="0"/>
              </a:rPr>
              <a:t>. (isometrisk styrketræning)</a:t>
            </a:r>
          </a:p>
          <a:p>
            <a:pPr>
              <a:spcAft>
                <a:spcPts val="0"/>
              </a:spcAft>
            </a:pPr>
            <a:r>
              <a:rPr lang="da-DK" sz="2800" dirty="0">
                <a:latin typeface="AR BLANCA" panose="02000000000000000000" pitchFamily="2" charset="0"/>
                <a:ea typeface="MS Mincho" panose="02020609040205080304" pitchFamily="49" charset="-128"/>
                <a:cs typeface="Times New Roman" panose="02020603050405020304" pitchFamily="18" charset="0"/>
              </a:rPr>
              <a:t> </a:t>
            </a:r>
          </a:p>
          <a:p>
            <a:pPr>
              <a:spcAft>
                <a:spcPts val="0"/>
              </a:spcAft>
            </a:pPr>
            <a:r>
              <a:rPr lang="da-DK" sz="2800" dirty="0">
                <a:latin typeface="AR BLANCA" panose="02000000000000000000" pitchFamily="2" charset="0"/>
                <a:ea typeface="MS Mincho" panose="02020609040205080304" pitchFamily="49" charset="-128"/>
                <a:cs typeface="Times New Roman" panose="02020603050405020304" pitchFamily="18" charset="0"/>
              </a:rPr>
              <a:t>Små inciterende ”stød” kan meget hurtigt være med til at genopbygge muskelmassen.  </a:t>
            </a:r>
          </a:p>
          <a:p>
            <a:pPr>
              <a:spcAft>
                <a:spcPts val="0"/>
              </a:spcAft>
            </a:pPr>
            <a:r>
              <a:rPr lang="da-DK" sz="2800" dirty="0">
                <a:latin typeface="AR BLANCA" panose="02000000000000000000" pitchFamily="2" charset="0"/>
                <a:ea typeface="MS Mincho" panose="02020609040205080304" pitchFamily="49" charset="-128"/>
                <a:cs typeface="Times New Roman" panose="02020603050405020304" pitchFamily="18" charset="0"/>
              </a:rPr>
              <a:t> </a:t>
            </a:r>
          </a:p>
          <a:p>
            <a:pPr>
              <a:spcAft>
                <a:spcPts val="0"/>
              </a:spcAft>
            </a:pPr>
            <a:r>
              <a:rPr lang="da-DK" sz="2800" dirty="0">
                <a:latin typeface="AR BLANCA" panose="02000000000000000000" pitchFamily="2" charset="0"/>
                <a:ea typeface="MS Mincho" panose="02020609040205080304" pitchFamily="49" charset="-128"/>
                <a:cs typeface="Times New Roman" panose="02020603050405020304" pitchFamily="18" charset="0"/>
              </a:rPr>
              <a:t> Se video. </a:t>
            </a:r>
            <a:r>
              <a:rPr lang="da-DK" sz="2800" u="sng" dirty="0">
                <a:solidFill>
                  <a:srgbClr val="0000FF"/>
                </a:solidFill>
                <a:latin typeface="AR BLANCA" panose="02000000000000000000" pitchFamily="2" charset="0"/>
                <a:ea typeface="MS Mincho" panose="02020609040205080304" pitchFamily="49" charset="-128"/>
                <a:cs typeface="Times New Roman" panose="02020603050405020304" pitchFamily="18" charset="0"/>
                <a:hlinkClick r:id="rId3"/>
              </a:rPr>
              <a:t>https://www.youtube.com/watch?v=gin95eqS6qU</a:t>
            </a:r>
            <a:r>
              <a:rPr lang="da-DK" sz="2800" dirty="0">
                <a:latin typeface="AR BLANCA" panose="02000000000000000000" pitchFamily="2" charset="0"/>
                <a:ea typeface="MS Mincho" panose="02020609040205080304" pitchFamily="49" charset="-128"/>
                <a:cs typeface="Times New Roman" panose="02020603050405020304" pitchFamily="18" charset="0"/>
              </a:rPr>
              <a:t>  </a:t>
            </a:r>
          </a:p>
          <a:p>
            <a:pPr>
              <a:spcAft>
                <a:spcPts val="0"/>
              </a:spcAft>
            </a:pPr>
            <a:r>
              <a:rPr lang="da-DK" sz="2800" dirty="0">
                <a:latin typeface="AR BLANCA" panose="02000000000000000000" pitchFamily="2" charset="0"/>
                <a:ea typeface="MS Mincho" panose="02020609040205080304" pitchFamily="49" charset="-128"/>
                <a:cs typeface="Times New Roman" panose="02020603050405020304" pitchFamily="18" charset="0"/>
              </a:rPr>
              <a:t>( Styrkeøvelser til HD hunde) </a:t>
            </a:r>
            <a:r>
              <a:rPr lang="da-DK" sz="2800" dirty="0">
                <a:latin typeface="AR BLANCA" panose="02000000000000000000" pitchFamily="2" charset="0"/>
                <a:ea typeface="MS Mincho" panose="02020609040205080304" pitchFamily="49" charset="-128"/>
                <a:cs typeface="Times New Roman" panose="02020603050405020304" pitchFamily="18" charset="0"/>
                <a:hlinkClick r:id="rId4" action="ppaction://hlinkfile"/>
              </a:rPr>
              <a:t>Zea Muskel øvelser.m2ts</a:t>
            </a:r>
            <a:endParaRPr lang="da-DK" sz="2800" dirty="0">
              <a:latin typeface="AR BLANCA" panose="02000000000000000000" pitchFamily="2" charset="0"/>
              <a:ea typeface="MS Mincho" panose="02020609040205080304" pitchFamily="49" charset="-128"/>
              <a:cs typeface="Times New Roman" panose="02020603050405020304" pitchFamily="18" charset="0"/>
            </a:endParaRPr>
          </a:p>
          <a:p>
            <a:pPr>
              <a:spcAft>
                <a:spcPts val="0"/>
              </a:spcAft>
            </a:pPr>
            <a:r>
              <a:rPr lang="da-DK" sz="2800" dirty="0">
                <a:latin typeface="AR BLANCA" panose="02000000000000000000" pitchFamily="2" charset="0"/>
                <a:ea typeface="MS Mincho" panose="02020609040205080304" pitchFamily="49" charset="-128"/>
                <a:cs typeface="Times New Roman" panose="02020603050405020304" pitchFamily="18" charset="0"/>
              </a:rPr>
              <a:t> </a:t>
            </a:r>
            <a:endParaRPr lang="da-DK" sz="2800" dirty="0">
              <a:effectLst/>
              <a:latin typeface="AR BLANCA" panose="02000000000000000000"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16932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Serenity_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068B54-7406-4502-B8D6-0F3EC5319D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695</Words>
  <Application>Microsoft Macintosh PowerPoint</Application>
  <PresentationFormat>Brugerdefineret</PresentationFormat>
  <Paragraphs>68</Paragraphs>
  <Slides>12</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vt:i4>
      </vt:variant>
    </vt:vector>
  </HeadingPairs>
  <TitlesOfParts>
    <vt:vector size="18" baseType="lpstr">
      <vt:lpstr>AR BLANCA</vt:lpstr>
      <vt:lpstr>Arial</vt:lpstr>
      <vt:lpstr>Cambria</vt:lpstr>
      <vt:lpstr>Euphemia</vt:lpstr>
      <vt:lpstr>Symbol</vt:lpstr>
      <vt:lpstr>Serenity_16x9</vt:lpstr>
      <vt:lpstr>PowerPoint-præsentation</vt:lpstr>
      <vt:lpstr>PowerPoint-præsentation</vt:lpstr>
      <vt:lpstr>Gode muskler giver livskvalitet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2014-01-09T07:48:27Z</dcterms:created>
  <dcterms:modified xsi:type="dcterms:W3CDTF">2020-02-17T14:49:44Z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